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8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</p:sldIdLst>
  <p:sldSz cx="18288000" cy="10287000"/>
  <p:notesSz cx="6858000" cy="9144000"/>
  <p:embeddedFontLst>
    <p:embeddedFont>
      <p:font typeface="Yeseva One" charset="0"/>
      <p:regular r:id="rId13"/>
    </p:embeddedFont>
    <p:embeddedFont>
      <p:font typeface="Book Antiqua" pitchFamily="18" charset="0"/>
      <p:regular r:id="rId14"/>
      <p:bold r:id="rId15"/>
      <p:italic r:id="rId16"/>
      <p:boldItalic r:id="rId17"/>
    </p:embeddedFont>
    <p:embeddedFont>
      <p:font typeface="Poppins Medium Bold" charset="0"/>
      <p:regular r:id="rId18"/>
    </p:embeddedFont>
    <p:embeddedFont>
      <p:font typeface="Barlow Condensed Bold Bold Italics" charset="0"/>
      <p:regular r:id="rId19"/>
    </p:embeddedFont>
    <p:embeddedFont>
      <p:font typeface="Permanent Marker" charset="0"/>
      <p:regular r:id="rId20"/>
    </p:embeddedFont>
    <p:embeddedFont>
      <p:font typeface="Poppins Bold" charset="0"/>
      <p:regular r:id="rId21"/>
    </p:embeddedFont>
    <p:embeddedFont>
      <p:font typeface="Poppins Medium" charset="0"/>
      <p:regular r:id="rId22"/>
    </p:embeddedFont>
    <p:embeddedFont>
      <p:font typeface="Wingdings 2" pitchFamily="18" charset="2"/>
      <p:regular r:id="rId23"/>
    </p:embeddedFont>
    <p:embeddedFont>
      <p:font typeface="Wingdings 3" pitchFamily="18" charset="2"/>
      <p:regular r:id="rId24"/>
    </p:embeddedFont>
    <p:embeddedFont>
      <p:font typeface="Lucida Sans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108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44060" y="2057400"/>
            <a:ext cx="16459200" cy="2743200"/>
          </a:xfrm>
        </p:spPr>
        <p:txBody>
          <a:bodyPr vert="horz" lIns="81642" tIns="0" rIns="81642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8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743200" y="4997547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914400"/>
            <a:ext cx="14173200" cy="27432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3761679"/>
            <a:ext cx="14173200" cy="2264568"/>
          </a:xfrm>
        </p:spPr>
        <p:txBody>
          <a:bodyPr anchor="t"/>
          <a:lstStyle>
            <a:lvl1pPr marL="130628" indent="0"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49600" y="9625013"/>
            <a:ext cx="1524000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6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6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9575"/>
            <a:ext cx="16459200" cy="1714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69"/>
            <a:ext cx="8080376" cy="1126331"/>
          </a:xfrm>
        </p:spPr>
        <p:txBody>
          <a:bodyPr anchor="ctr"/>
          <a:lstStyle>
            <a:lvl1pPr marL="0" indent="0">
              <a:buNone/>
              <a:defRPr sz="4300" b="0" cap="all" baseline="0">
                <a:solidFill>
                  <a:schemeClr val="tx1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9290051" y="2302669"/>
            <a:ext cx="8083550" cy="1126331"/>
          </a:xfrm>
        </p:spPr>
        <p:txBody>
          <a:bodyPr anchor="ctr"/>
          <a:lstStyle>
            <a:lvl1pPr marL="0" indent="0">
              <a:buNone/>
              <a:defRPr sz="4300" b="0" cap="all" baseline="0">
                <a:solidFill>
                  <a:schemeClr val="tx1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14400" y="3543301"/>
            <a:ext cx="8080376" cy="5645945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543301"/>
            <a:ext cx="8083550" cy="5645945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39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2286001"/>
            <a:ext cx="6016626" cy="6903245"/>
          </a:xfrm>
        </p:spPr>
        <p:txBody>
          <a:bodyPr/>
          <a:lstStyle>
            <a:lvl1pPr marL="0" indent="0">
              <a:buNone/>
              <a:defRPr sz="25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600"/>
            </a:lvl1pPr>
            <a:lvl2pPr>
              <a:defRPr sz="4300"/>
            </a:lvl2pPr>
            <a:lvl3pPr>
              <a:defRPr sz="3900"/>
            </a:lvl3pPr>
            <a:lvl4pPr>
              <a:defRPr sz="3600"/>
            </a:lvl4pPr>
            <a:lvl5pPr>
              <a:defRPr sz="3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914400"/>
            <a:ext cx="10972800" cy="783432"/>
          </a:xfrm>
        </p:spPr>
        <p:txBody>
          <a:bodyPr lIns="81642" rIns="81642" bIns="0" anchor="b">
            <a:sp3d prstMaterial="softEdge"/>
          </a:bodyPr>
          <a:lstStyle>
            <a:lvl1pPr algn="ctr">
              <a:buNone/>
              <a:defRPr sz="3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2747962"/>
            <a:ext cx="10972800" cy="59436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57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1750181"/>
            <a:ext cx="10972800" cy="795528"/>
          </a:xfrm>
        </p:spPr>
        <p:txBody>
          <a:bodyPr lIns="81642" tIns="81642" rIns="81642" anchor="t"/>
          <a:lstStyle>
            <a:lvl1pPr marL="0" indent="0" algn="ctr">
              <a:buNone/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9200" cy="7063740"/>
          </a:xfrm>
          <a:prstGeom prst="rect">
            <a:avLst/>
          </a:prstGeom>
        </p:spPr>
        <p:txBody>
          <a:bodyPr vert="horz" lIns="163284" tIns="81642" rIns="163284" bIns="8164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14400" y="9625013"/>
            <a:ext cx="42672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l" eaLnBrk="1" latinLnBrk="0" hangingPunct="1">
              <a:defRPr kumimoji="0" sz="2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48400" y="9625013"/>
            <a:ext cx="5791200" cy="547688"/>
          </a:xfrm>
          <a:prstGeom prst="rect">
            <a:avLst/>
          </a:prstGeom>
        </p:spPr>
        <p:txBody>
          <a:bodyPr vert="horz" lIns="163284" tIns="81642" rIns="163284" bIns="81642" anchor="b"/>
          <a:lstStyle>
            <a:lvl1pPr algn="ctr" eaLnBrk="1" latinLnBrk="0" hangingPunct="1">
              <a:defRPr kumimoji="0" sz="2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849600" y="9625013"/>
            <a:ext cx="1524000" cy="547688"/>
          </a:xfrm>
          <a:prstGeom prst="rect">
            <a:avLst/>
          </a:prstGeom>
        </p:spPr>
        <p:txBody>
          <a:bodyPr vert="horz" lIns="0" tIns="81642" rIns="0" bIns="81642" anchor="b"/>
          <a:lstStyle>
            <a:lvl1pPr algn="r" eaLnBrk="1" latinLnBrk="0" hangingPunct="1">
              <a:defRPr kumimoji="0" sz="2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73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979706" indent="-7347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551202" indent="-50618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024727" indent="-408211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416609" indent="-32656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759506" indent="-3265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3151389" indent="-32656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3510615" indent="-3265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3869840" indent="-3265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229066" indent="-3265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GMA DAN DISKIRMINASI covid-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17"/>
            <a:ext cx="18287999" cy="1029343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3604" y="1214410"/>
            <a:ext cx="6500858" cy="87849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857324" y="2643170"/>
            <a:ext cx="2989638" cy="636093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480871" y="1028700"/>
            <a:ext cx="9778429" cy="1858333"/>
          </a:xfrm>
          <a:prstGeom prst="rect">
            <a:avLst/>
          </a:prstGeom>
          <a:solidFill>
            <a:srgbClr val="445CFF"/>
          </a:solidFill>
        </p:spPr>
      </p:sp>
      <p:sp>
        <p:nvSpPr>
          <p:cNvPr id="5" name="AutoShape 5"/>
          <p:cNvSpPr/>
          <p:nvPr/>
        </p:nvSpPr>
        <p:spPr>
          <a:xfrm>
            <a:off x="7480871" y="7387405"/>
            <a:ext cx="9778429" cy="1858333"/>
          </a:xfrm>
          <a:prstGeom prst="rect">
            <a:avLst/>
          </a:prstGeom>
          <a:solidFill>
            <a:srgbClr val="0B0F1E"/>
          </a:solidFill>
        </p:spPr>
      </p:sp>
      <p:sp>
        <p:nvSpPr>
          <p:cNvPr id="6" name="AutoShape 6"/>
          <p:cNvSpPr/>
          <p:nvPr/>
        </p:nvSpPr>
        <p:spPr>
          <a:xfrm>
            <a:off x="7480871" y="5267837"/>
            <a:ext cx="9778429" cy="1858333"/>
          </a:xfrm>
          <a:prstGeom prst="rect">
            <a:avLst/>
          </a:prstGeom>
          <a:solidFill>
            <a:srgbClr val="445CFF"/>
          </a:solidFill>
        </p:spPr>
      </p:sp>
      <p:sp>
        <p:nvSpPr>
          <p:cNvPr id="7" name="AutoShape 7"/>
          <p:cNvSpPr/>
          <p:nvPr/>
        </p:nvSpPr>
        <p:spPr>
          <a:xfrm>
            <a:off x="7480871" y="3148268"/>
            <a:ext cx="9778429" cy="1858333"/>
          </a:xfrm>
          <a:prstGeom prst="rect">
            <a:avLst/>
          </a:prstGeom>
          <a:solidFill>
            <a:srgbClr val="0B0F1E"/>
          </a:solidFill>
        </p:spPr>
      </p:sp>
      <p:grpSp>
        <p:nvGrpSpPr>
          <p:cNvPr id="8" name="Group 8"/>
          <p:cNvGrpSpPr/>
          <p:nvPr/>
        </p:nvGrpSpPr>
        <p:grpSpPr>
          <a:xfrm>
            <a:off x="7994910" y="1402412"/>
            <a:ext cx="8750352" cy="1110910"/>
            <a:chOff x="0" y="0"/>
            <a:chExt cx="11667136" cy="1481213"/>
          </a:xfrm>
        </p:grpSpPr>
        <p:sp>
          <p:nvSpPr>
            <p:cNvPr id="9" name="TextBox 9"/>
            <p:cNvSpPr txBox="1"/>
            <p:nvPr/>
          </p:nvSpPr>
          <p:spPr>
            <a:xfrm>
              <a:off x="0" y="-123825"/>
              <a:ext cx="11667136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REAKSI SESAAT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67168"/>
              <a:ext cx="1166713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94910" y="7761116"/>
            <a:ext cx="8750352" cy="1110910"/>
            <a:chOff x="0" y="0"/>
            <a:chExt cx="11667136" cy="148121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23825"/>
              <a:ext cx="11667136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PENGETAHUAN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67168"/>
              <a:ext cx="1166713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94910" y="5641548"/>
            <a:ext cx="8750352" cy="1110910"/>
            <a:chOff x="0" y="0"/>
            <a:chExt cx="11667136" cy="148121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23825"/>
              <a:ext cx="11667136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KEBIASAAN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67168"/>
              <a:ext cx="1166713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994910" y="3521980"/>
            <a:ext cx="8750352" cy="1110910"/>
            <a:chOff x="0" y="0"/>
            <a:chExt cx="11667136" cy="148121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123825"/>
              <a:ext cx="11667136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HIBURAN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67168"/>
              <a:ext cx="1166713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1028700"/>
            <a:ext cx="5676423" cy="5096387"/>
            <a:chOff x="0" y="0"/>
            <a:chExt cx="7568564" cy="679518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19050"/>
              <a:ext cx="7568564" cy="5706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65"/>
                </a:lnSpc>
              </a:pPr>
              <a:r>
                <a:rPr lang="en-US" sz="5500" spc="330" dirty="0">
                  <a:solidFill>
                    <a:srgbClr val="0B0F1E"/>
                  </a:solidFill>
                  <a:latin typeface="Poppins Bold"/>
                </a:rPr>
                <a:t>DISKRIMINASI DITARIK DARI SUDUT KULTUR BUDAYA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146187"/>
              <a:ext cx="3090451" cy="648995"/>
            </a:xfrm>
            <a:prstGeom prst="rect">
              <a:avLst/>
            </a:prstGeom>
          </p:spPr>
        </p:pic>
      </p:grpSp>
      <p:sp>
        <p:nvSpPr>
          <p:cNvPr id="23" name="TextBox 23"/>
          <p:cNvSpPr txBox="1"/>
          <p:nvPr/>
        </p:nvSpPr>
        <p:spPr>
          <a:xfrm>
            <a:off x="1028700" y="8918575"/>
            <a:ext cx="3855601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160">
                <a:solidFill>
                  <a:srgbClr val="0B0F1E"/>
                </a:solidFill>
                <a:latin typeface="Poppins Medium"/>
              </a:rPr>
              <a:t>#MindfulnessAtWork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GMA DAN DISKIRMINASI covid-19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GMA DAN DISKIRMINASI covid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691942" y="324834"/>
            <a:ext cx="12596058" cy="2196231"/>
          </a:xfrm>
          <a:prstGeom prst="rect">
            <a:avLst/>
          </a:prstGeom>
          <a:solidFill>
            <a:srgbClr val="445CFF"/>
          </a:solidFill>
        </p:spPr>
      </p:sp>
      <p:sp>
        <p:nvSpPr>
          <p:cNvPr id="4" name="AutoShape 4"/>
          <p:cNvSpPr/>
          <p:nvPr/>
        </p:nvSpPr>
        <p:spPr>
          <a:xfrm>
            <a:off x="5691942" y="7314714"/>
            <a:ext cx="12579928" cy="2428274"/>
          </a:xfrm>
          <a:prstGeom prst="rect">
            <a:avLst/>
          </a:prstGeom>
          <a:solidFill>
            <a:srgbClr val="0B0F1E"/>
          </a:solidFill>
        </p:spPr>
      </p:sp>
      <p:sp>
        <p:nvSpPr>
          <p:cNvPr id="5" name="AutoShape 5"/>
          <p:cNvSpPr/>
          <p:nvPr/>
        </p:nvSpPr>
        <p:spPr>
          <a:xfrm>
            <a:off x="5691942" y="5214938"/>
            <a:ext cx="12596058" cy="2171214"/>
          </a:xfrm>
          <a:prstGeom prst="rect">
            <a:avLst/>
          </a:prstGeom>
          <a:solidFill>
            <a:srgbClr val="445CFF"/>
          </a:solidFill>
        </p:spPr>
      </p:sp>
      <p:sp>
        <p:nvSpPr>
          <p:cNvPr id="6" name="AutoShape 6"/>
          <p:cNvSpPr/>
          <p:nvPr/>
        </p:nvSpPr>
        <p:spPr>
          <a:xfrm>
            <a:off x="5691942" y="2521066"/>
            <a:ext cx="12615491" cy="2328203"/>
          </a:xfrm>
          <a:prstGeom prst="rect">
            <a:avLst/>
          </a:prstGeom>
          <a:solidFill>
            <a:srgbClr val="0B0F1E"/>
          </a:solidFill>
        </p:spPr>
      </p:sp>
      <p:sp>
        <p:nvSpPr>
          <p:cNvPr id="7" name="TextBox 7"/>
          <p:cNvSpPr txBox="1"/>
          <p:nvPr/>
        </p:nvSpPr>
        <p:spPr>
          <a:xfrm rot="-2134405">
            <a:off x="-1361949" y="3452959"/>
            <a:ext cx="8171325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32"/>
              </a:lnSpc>
              <a:spcBef>
                <a:spcPct val="0"/>
              </a:spcBef>
            </a:pPr>
            <a:r>
              <a:rPr lang="en-US" sz="6600" dirty="0">
                <a:solidFill>
                  <a:srgbClr val="FF1616"/>
                </a:solidFill>
                <a:latin typeface="Magz Bold Italics"/>
              </a:rPr>
              <a:t>PENYEBAB DISKRIMINASI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942120" y="411164"/>
            <a:ext cx="11510047" cy="2193925"/>
            <a:chOff x="0" y="114300"/>
            <a:chExt cx="15346729" cy="2925233"/>
          </a:xfrm>
        </p:grpSpPr>
        <p:sp>
          <p:nvSpPr>
            <p:cNvPr id="9" name="TextBox 9"/>
            <p:cNvSpPr txBox="1"/>
            <p:nvPr/>
          </p:nvSpPr>
          <p:spPr>
            <a:xfrm>
              <a:off x="0" y="114300"/>
              <a:ext cx="15346729" cy="218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75"/>
                </a:lnSpc>
              </a:pPr>
              <a:r>
                <a:rPr lang="id-ID" sz="6375" dirty="0" smtClean="0">
                  <a:solidFill>
                    <a:srgbClr val="FFDE59"/>
                  </a:solidFill>
                  <a:latin typeface="Yeseva One"/>
                </a:rPr>
                <a:t>Paham dan paham kalau paham</a:t>
              </a:r>
              <a:endParaRPr lang="en-US" sz="6375" dirty="0">
                <a:solidFill>
                  <a:srgbClr val="FFDE59"/>
                </a:solidFill>
                <a:latin typeface="Yeseva One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696845"/>
              <a:ext cx="15346729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49893" y="2605089"/>
            <a:ext cx="10609407" cy="2279650"/>
            <a:chOff x="0" y="0"/>
            <a:chExt cx="14145876" cy="303953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14300"/>
              <a:ext cx="14145876" cy="2260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75"/>
                </a:lnSpc>
              </a:pPr>
              <a:r>
                <a:rPr lang="en-US" sz="6375">
                  <a:solidFill>
                    <a:srgbClr val="FFFFFF"/>
                  </a:solidFill>
                  <a:latin typeface="Yeseva One"/>
                </a:rPr>
                <a:t>Paham dan tidak paham kalau paham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696845"/>
              <a:ext cx="14145876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170917" y="5436486"/>
            <a:ext cx="11621977" cy="2185376"/>
            <a:chOff x="0" y="114300"/>
            <a:chExt cx="15495969" cy="291383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14300"/>
              <a:ext cx="15495969" cy="2188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51"/>
                </a:lnSpc>
              </a:pPr>
              <a:r>
                <a:rPr lang="id-ID" sz="6351" dirty="0" smtClean="0">
                  <a:solidFill>
                    <a:srgbClr val="FFDE59"/>
                  </a:solidFill>
                  <a:latin typeface="Yeseva One"/>
                </a:rPr>
                <a:t>Tidak paham tapi paham kalau tidak paham</a:t>
              </a:r>
              <a:endParaRPr lang="en-US" sz="6351" dirty="0">
                <a:solidFill>
                  <a:srgbClr val="FFDE59"/>
                </a:solidFill>
                <a:latin typeface="Yeseva One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677100"/>
              <a:ext cx="15495969" cy="351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170917" y="7621862"/>
            <a:ext cx="11749574" cy="2384841"/>
            <a:chOff x="0" y="0"/>
            <a:chExt cx="15666098" cy="3179788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33350"/>
              <a:ext cx="15666098" cy="2351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69"/>
                </a:lnSpc>
              </a:pPr>
              <a:r>
                <a:rPr lang="en-US" sz="6669">
                  <a:solidFill>
                    <a:srgbClr val="FFFFFF"/>
                  </a:solidFill>
                  <a:latin typeface="Yeseva One"/>
                </a:rPr>
                <a:t>Tidak paham dan tidak paham kalau tidak paham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813081"/>
              <a:ext cx="15666098" cy="366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3"/>
                </a:lnSpc>
              </a:pPr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0429884" y="1000096"/>
            <a:ext cx="7503411" cy="86744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958564">
            <a:off x="2584762" y="377299"/>
            <a:ext cx="4752092" cy="101108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690157" y="1028700"/>
            <a:ext cx="10569143" cy="2572898"/>
          </a:xfrm>
          <a:prstGeom prst="rect">
            <a:avLst/>
          </a:prstGeom>
          <a:solidFill>
            <a:srgbClr val="0B0F1E"/>
          </a:solidFill>
        </p:spPr>
      </p:sp>
      <p:sp>
        <p:nvSpPr>
          <p:cNvPr id="5" name="AutoShape 5"/>
          <p:cNvSpPr/>
          <p:nvPr/>
        </p:nvSpPr>
        <p:spPr>
          <a:xfrm>
            <a:off x="6690157" y="3857051"/>
            <a:ext cx="10569143" cy="2572898"/>
          </a:xfrm>
          <a:prstGeom prst="rect">
            <a:avLst/>
          </a:prstGeom>
          <a:solidFill>
            <a:srgbClr val="445CFF"/>
          </a:solidFill>
        </p:spPr>
      </p:sp>
      <p:sp>
        <p:nvSpPr>
          <p:cNvPr id="6" name="AutoShape 6"/>
          <p:cNvSpPr/>
          <p:nvPr/>
        </p:nvSpPr>
        <p:spPr>
          <a:xfrm>
            <a:off x="6690157" y="6685402"/>
            <a:ext cx="10569143" cy="2572898"/>
          </a:xfrm>
          <a:prstGeom prst="rect">
            <a:avLst/>
          </a:prstGeom>
          <a:solidFill>
            <a:srgbClr val="0B0F1E"/>
          </a:solidFill>
        </p:spPr>
      </p:sp>
      <p:grpSp>
        <p:nvGrpSpPr>
          <p:cNvPr id="7" name="Group 7"/>
          <p:cNvGrpSpPr/>
          <p:nvPr/>
        </p:nvGrpSpPr>
        <p:grpSpPr>
          <a:xfrm>
            <a:off x="7252754" y="1432181"/>
            <a:ext cx="9443948" cy="1765935"/>
            <a:chOff x="0" y="0"/>
            <a:chExt cx="12591931" cy="2354580"/>
          </a:xfrm>
        </p:grpSpPr>
        <p:sp>
          <p:nvSpPr>
            <p:cNvPr id="8" name="TextBox 8"/>
            <p:cNvSpPr txBox="1"/>
            <p:nvPr/>
          </p:nvSpPr>
          <p:spPr>
            <a:xfrm>
              <a:off x="0" y="-123825"/>
              <a:ext cx="12591931" cy="1536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ORANG AKAN MENYEMBUNYIKAN STATUS KESEHATAN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12595"/>
              <a:ext cx="12591931" cy="64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52754" y="4565332"/>
            <a:ext cx="9443948" cy="1156335"/>
            <a:chOff x="0" y="0"/>
            <a:chExt cx="12591931" cy="154178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23825"/>
              <a:ext cx="12591931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ORANG ENGGAN MEMERIKSAKAN DIRI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99795"/>
              <a:ext cx="12591931" cy="64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52754" y="6784084"/>
            <a:ext cx="9443948" cy="2375535"/>
            <a:chOff x="0" y="0"/>
            <a:chExt cx="12591931" cy="316738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23825"/>
              <a:ext cx="12591931" cy="2348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MELARIKAN DIRI SAAT HENDAK DIPERIKSA ATAU DIKARANTINA (MENAMBAH RESIKO PENULARAN)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525395"/>
              <a:ext cx="12591931" cy="64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 rot="-1895047">
            <a:off x="-548540" y="3903419"/>
            <a:ext cx="7534778" cy="1692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46"/>
              </a:lnSpc>
              <a:spcBef>
                <a:spcPct val="0"/>
              </a:spcBef>
            </a:pPr>
            <a:r>
              <a:rPr lang="en-US" sz="8000" dirty="0">
                <a:solidFill>
                  <a:srgbClr val="FF1616"/>
                </a:solidFill>
                <a:latin typeface="Magz Bold Italics"/>
              </a:rPr>
              <a:t>AKIBAT </a:t>
            </a:r>
            <a:r>
              <a:rPr lang="en-US" sz="8000" dirty="0" smtClean="0">
                <a:solidFill>
                  <a:srgbClr val="FF1616"/>
                </a:solidFill>
                <a:latin typeface="Magz Bold Italics"/>
              </a:rPr>
              <a:t>DISKRIMINASI</a:t>
            </a:r>
            <a:endParaRPr lang="en-US" sz="8000" dirty="0">
              <a:solidFill>
                <a:srgbClr val="FF1616"/>
              </a:solidFill>
              <a:latin typeface="Magz Bold Italics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4286216" y="714344"/>
            <a:ext cx="7928498" cy="91658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958564">
            <a:off x="2942017" y="2734753"/>
            <a:ext cx="4752092" cy="101108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786546" y="1000096"/>
            <a:ext cx="10569143" cy="2572898"/>
          </a:xfrm>
          <a:prstGeom prst="rect">
            <a:avLst/>
          </a:prstGeom>
          <a:solidFill>
            <a:srgbClr val="0B0F1E"/>
          </a:solidFill>
        </p:spPr>
      </p:sp>
      <p:sp>
        <p:nvSpPr>
          <p:cNvPr id="5" name="AutoShape 5"/>
          <p:cNvSpPr/>
          <p:nvPr/>
        </p:nvSpPr>
        <p:spPr>
          <a:xfrm>
            <a:off x="6690157" y="3857051"/>
            <a:ext cx="10569143" cy="2572898"/>
          </a:xfrm>
          <a:prstGeom prst="rect">
            <a:avLst/>
          </a:prstGeom>
          <a:solidFill>
            <a:srgbClr val="445CFF"/>
          </a:solidFill>
        </p:spPr>
      </p:sp>
      <p:sp>
        <p:nvSpPr>
          <p:cNvPr id="6" name="AutoShape 6"/>
          <p:cNvSpPr/>
          <p:nvPr/>
        </p:nvSpPr>
        <p:spPr>
          <a:xfrm>
            <a:off x="6690157" y="6685402"/>
            <a:ext cx="10569143" cy="2572898"/>
          </a:xfrm>
          <a:prstGeom prst="rect">
            <a:avLst/>
          </a:prstGeom>
          <a:solidFill>
            <a:srgbClr val="0B0F1E"/>
          </a:solidFill>
        </p:spPr>
      </p:sp>
      <p:grpSp>
        <p:nvGrpSpPr>
          <p:cNvPr id="7" name="Group 7"/>
          <p:cNvGrpSpPr/>
          <p:nvPr/>
        </p:nvGrpSpPr>
        <p:grpSpPr>
          <a:xfrm>
            <a:off x="7252754" y="1736981"/>
            <a:ext cx="9443948" cy="1156335"/>
            <a:chOff x="0" y="0"/>
            <a:chExt cx="12591931" cy="1541780"/>
          </a:xfrm>
        </p:grpSpPr>
        <p:sp>
          <p:nvSpPr>
            <p:cNvPr id="8" name="TextBox 8"/>
            <p:cNvSpPr txBox="1"/>
            <p:nvPr/>
          </p:nvSpPr>
          <p:spPr>
            <a:xfrm>
              <a:off x="0" y="-123825"/>
              <a:ext cx="12591931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EDUKASI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99795"/>
              <a:ext cx="12591931" cy="64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52754" y="4565332"/>
            <a:ext cx="9443948" cy="1156335"/>
            <a:chOff x="0" y="0"/>
            <a:chExt cx="12591931" cy="154178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23825"/>
              <a:ext cx="12591931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MAIN HATI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99795"/>
              <a:ext cx="12591931" cy="64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52754" y="7393684"/>
            <a:ext cx="9443948" cy="1156335"/>
            <a:chOff x="0" y="0"/>
            <a:chExt cx="12591931" cy="154178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23825"/>
              <a:ext cx="12591931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PRESTASI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99795"/>
              <a:ext cx="12591931" cy="64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 rot="-2619324">
            <a:off x="-65124" y="4066894"/>
            <a:ext cx="6697791" cy="1850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6"/>
              </a:lnSpc>
            </a:pPr>
            <a:r>
              <a:rPr lang="en-US" sz="8596">
                <a:solidFill>
                  <a:srgbClr val="000000"/>
                </a:solidFill>
                <a:latin typeface="Barlow Condensed Bold Bold Italics"/>
              </a:rPr>
              <a:t>CARA MELAWAN DISKRIMINASI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930" b="13930"/>
          <a:stretch>
            <a:fillRect/>
          </a:stretch>
        </p:blipFill>
        <p:spPr>
          <a:xfrm>
            <a:off x="4250565" y="0"/>
            <a:ext cx="9786870" cy="528769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38271" y="5848232"/>
            <a:ext cx="13261778" cy="240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3000" spc="270">
                <a:solidFill>
                  <a:srgbClr val="445CFF"/>
                </a:solidFill>
                <a:latin typeface="Poppins Medium Bold"/>
              </a:rPr>
              <a:t>"DISKRIMINASI TERJADI BUKAN HANYA KARENA PENGETAHUAN, TAPI LEBIH PADA KULTUR BUDAYA PEMBAWAAN SESEORANG"</a:t>
            </a:r>
          </a:p>
          <a:p>
            <a:pPr algn="ctr">
              <a:lnSpc>
                <a:spcPts val="4860"/>
              </a:lnSpc>
            </a:pPr>
            <a:r>
              <a:rPr lang="en-US" sz="3000" spc="270">
                <a:solidFill>
                  <a:srgbClr val="445CFF"/>
                </a:solidFill>
                <a:latin typeface="Poppins Medium Bold"/>
              </a:rPr>
              <a:t>~WIJIANTO~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272853" y="10258425"/>
            <a:ext cx="6744162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>
                <a:solidFill>
                  <a:srgbClr val="FAFDFF"/>
                </a:solidFill>
                <a:latin typeface="Permanent Marker"/>
              </a:rPr>
              <a:t>8 OUT OF 10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5072034" y="714344"/>
            <a:ext cx="6391122" cy="73885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958564">
            <a:off x="2656201" y="3091943"/>
            <a:ext cx="4752092" cy="101108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690157" y="1028700"/>
            <a:ext cx="10569143" cy="2572898"/>
          </a:xfrm>
          <a:prstGeom prst="rect">
            <a:avLst/>
          </a:prstGeom>
          <a:solidFill>
            <a:srgbClr val="0B0F1E"/>
          </a:solidFill>
        </p:spPr>
      </p:sp>
      <p:sp>
        <p:nvSpPr>
          <p:cNvPr id="5" name="AutoShape 5"/>
          <p:cNvSpPr/>
          <p:nvPr/>
        </p:nvSpPr>
        <p:spPr>
          <a:xfrm>
            <a:off x="6690157" y="3857051"/>
            <a:ext cx="10569143" cy="2572898"/>
          </a:xfrm>
          <a:prstGeom prst="rect">
            <a:avLst/>
          </a:prstGeom>
          <a:solidFill>
            <a:srgbClr val="445CFF"/>
          </a:solidFill>
        </p:spPr>
      </p:sp>
      <p:sp>
        <p:nvSpPr>
          <p:cNvPr id="6" name="AutoShape 6"/>
          <p:cNvSpPr/>
          <p:nvPr/>
        </p:nvSpPr>
        <p:spPr>
          <a:xfrm>
            <a:off x="6690157" y="6685402"/>
            <a:ext cx="10569143" cy="2572898"/>
          </a:xfrm>
          <a:prstGeom prst="rect">
            <a:avLst/>
          </a:prstGeom>
          <a:solidFill>
            <a:srgbClr val="0B0F1E"/>
          </a:solidFill>
        </p:spPr>
      </p:sp>
      <p:grpSp>
        <p:nvGrpSpPr>
          <p:cNvPr id="7" name="Group 7"/>
          <p:cNvGrpSpPr/>
          <p:nvPr/>
        </p:nvGrpSpPr>
        <p:grpSpPr>
          <a:xfrm>
            <a:off x="7252754" y="1736981"/>
            <a:ext cx="9443948" cy="1156335"/>
            <a:chOff x="0" y="0"/>
            <a:chExt cx="12591931" cy="1541780"/>
          </a:xfrm>
        </p:grpSpPr>
        <p:sp>
          <p:nvSpPr>
            <p:cNvPr id="8" name="TextBox 8"/>
            <p:cNvSpPr txBox="1"/>
            <p:nvPr/>
          </p:nvSpPr>
          <p:spPr>
            <a:xfrm>
              <a:off x="0" y="-123825"/>
              <a:ext cx="12591931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SAKIT BARU DIOBATI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99795"/>
              <a:ext cx="12591931" cy="64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52754" y="4565332"/>
            <a:ext cx="9443948" cy="1156335"/>
            <a:chOff x="0" y="0"/>
            <a:chExt cx="12591931" cy="154178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23825"/>
              <a:ext cx="12591931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KENA BARU CARI INFORMASI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99795"/>
              <a:ext cx="12591931" cy="64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52754" y="7393684"/>
            <a:ext cx="9443948" cy="1156335"/>
            <a:chOff x="0" y="0"/>
            <a:chExt cx="12591931" cy="154178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23825"/>
              <a:ext cx="12591931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TIDAK TAHU TAPI MERASA TAHU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99795"/>
              <a:ext cx="12591931" cy="64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 rot="-1937791">
            <a:off x="161479" y="2982855"/>
            <a:ext cx="6533434" cy="397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8"/>
              </a:lnSpc>
            </a:pPr>
            <a:r>
              <a:rPr lang="en-US" sz="9535">
                <a:solidFill>
                  <a:srgbClr val="000000"/>
                </a:solidFill>
                <a:latin typeface="Barlow Condensed Bold Bold Italics"/>
              </a:rPr>
              <a:t> KEBIASAAN KESEHATAN YANG KURANG BAIK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356" y="0"/>
            <a:ext cx="7181769" cy="9705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3000332" y="3643302"/>
            <a:ext cx="2989638" cy="636093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480871" y="1028700"/>
            <a:ext cx="9778429" cy="1858333"/>
          </a:xfrm>
          <a:prstGeom prst="rect">
            <a:avLst/>
          </a:prstGeom>
          <a:solidFill>
            <a:srgbClr val="445CFF"/>
          </a:solidFill>
        </p:spPr>
      </p:sp>
      <p:sp>
        <p:nvSpPr>
          <p:cNvPr id="5" name="AutoShape 5"/>
          <p:cNvSpPr/>
          <p:nvPr/>
        </p:nvSpPr>
        <p:spPr>
          <a:xfrm>
            <a:off x="7480871" y="7387405"/>
            <a:ext cx="9778429" cy="1858333"/>
          </a:xfrm>
          <a:prstGeom prst="rect">
            <a:avLst/>
          </a:prstGeom>
          <a:solidFill>
            <a:srgbClr val="0B0F1E"/>
          </a:solidFill>
        </p:spPr>
      </p:sp>
      <p:sp>
        <p:nvSpPr>
          <p:cNvPr id="6" name="AutoShape 6"/>
          <p:cNvSpPr/>
          <p:nvPr/>
        </p:nvSpPr>
        <p:spPr>
          <a:xfrm>
            <a:off x="7480871" y="5267837"/>
            <a:ext cx="9778429" cy="1858333"/>
          </a:xfrm>
          <a:prstGeom prst="rect">
            <a:avLst/>
          </a:prstGeom>
          <a:solidFill>
            <a:srgbClr val="445CFF"/>
          </a:solidFill>
        </p:spPr>
      </p:sp>
      <p:sp>
        <p:nvSpPr>
          <p:cNvPr id="7" name="AutoShape 7"/>
          <p:cNvSpPr/>
          <p:nvPr/>
        </p:nvSpPr>
        <p:spPr>
          <a:xfrm>
            <a:off x="7480871" y="3148268"/>
            <a:ext cx="9778429" cy="1858333"/>
          </a:xfrm>
          <a:prstGeom prst="rect">
            <a:avLst/>
          </a:prstGeom>
          <a:solidFill>
            <a:srgbClr val="0B0F1E"/>
          </a:solidFill>
        </p:spPr>
      </p:sp>
      <p:grpSp>
        <p:nvGrpSpPr>
          <p:cNvPr id="8" name="Group 8"/>
          <p:cNvGrpSpPr/>
          <p:nvPr/>
        </p:nvGrpSpPr>
        <p:grpSpPr>
          <a:xfrm>
            <a:off x="7994910" y="1402412"/>
            <a:ext cx="8750352" cy="1110910"/>
            <a:chOff x="0" y="0"/>
            <a:chExt cx="11667136" cy="1481213"/>
          </a:xfrm>
        </p:grpSpPr>
        <p:sp>
          <p:nvSpPr>
            <p:cNvPr id="9" name="TextBox 9"/>
            <p:cNvSpPr txBox="1"/>
            <p:nvPr/>
          </p:nvSpPr>
          <p:spPr>
            <a:xfrm>
              <a:off x="0" y="-123825"/>
              <a:ext cx="11667136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MEDIA PENYAMPAI INFORMASI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67168"/>
              <a:ext cx="1166713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94910" y="7761116"/>
            <a:ext cx="8750352" cy="1110910"/>
            <a:chOff x="0" y="0"/>
            <a:chExt cx="11667136" cy="148121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23825"/>
              <a:ext cx="11667136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STABILITAS EMOSI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67168"/>
              <a:ext cx="1166713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94910" y="5641548"/>
            <a:ext cx="8750352" cy="1110910"/>
            <a:chOff x="0" y="0"/>
            <a:chExt cx="11667136" cy="148121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23825"/>
              <a:ext cx="11667136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MONITORING INFORMASI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67168"/>
              <a:ext cx="1166713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994910" y="3422990"/>
            <a:ext cx="8750352" cy="1720510"/>
            <a:chOff x="0" y="0"/>
            <a:chExt cx="11667136" cy="229401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123825"/>
              <a:ext cx="11667136" cy="1536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PENGUPGRADE POLA PIKIR KESEHATAN DALAM MASA PANDEMI COVID-19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679968"/>
              <a:ext cx="1166713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1028700"/>
            <a:ext cx="5676423" cy="5953637"/>
            <a:chOff x="0" y="0"/>
            <a:chExt cx="7568564" cy="793818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19050"/>
              <a:ext cx="7568564" cy="684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65"/>
                </a:lnSpc>
              </a:pPr>
              <a:r>
                <a:rPr lang="en-US" sz="5500" spc="330" dirty="0">
                  <a:solidFill>
                    <a:srgbClr val="0B0F1E"/>
                  </a:solidFill>
                  <a:latin typeface="Poppins Bold"/>
                </a:rPr>
                <a:t>PERAN KULTUR BUDAYA DALAM PENANGANAN COVID-19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289187"/>
              <a:ext cx="3090451" cy="64899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43670" y="2143104"/>
            <a:ext cx="5815027" cy="78581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3214646" y="785782"/>
            <a:ext cx="2989638" cy="636093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480871" y="1028700"/>
            <a:ext cx="9778429" cy="1858333"/>
          </a:xfrm>
          <a:prstGeom prst="rect">
            <a:avLst/>
          </a:prstGeom>
          <a:solidFill>
            <a:srgbClr val="445CFF"/>
          </a:solidFill>
        </p:spPr>
      </p:sp>
      <p:sp>
        <p:nvSpPr>
          <p:cNvPr id="5" name="AutoShape 5"/>
          <p:cNvSpPr/>
          <p:nvPr/>
        </p:nvSpPr>
        <p:spPr>
          <a:xfrm>
            <a:off x="7480871" y="7387405"/>
            <a:ext cx="9778429" cy="1858333"/>
          </a:xfrm>
          <a:prstGeom prst="rect">
            <a:avLst/>
          </a:prstGeom>
          <a:solidFill>
            <a:srgbClr val="0B0F1E"/>
          </a:solidFill>
        </p:spPr>
      </p:sp>
      <p:sp>
        <p:nvSpPr>
          <p:cNvPr id="6" name="AutoShape 6"/>
          <p:cNvSpPr/>
          <p:nvPr/>
        </p:nvSpPr>
        <p:spPr>
          <a:xfrm>
            <a:off x="7480871" y="5267837"/>
            <a:ext cx="9778429" cy="1858333"/>
          </a:xfrm>
          <a:prstGeom prst="rect">
            <a:avLst/>
          </a:prstGeom>
          <a:solidFill>
            <a:srgbClr val="445CFF"/>
          </a:solidFill>
        </p:spPr>
      </p:sp>
      <p:sp>
        <p:nvSpPr>
          <p:cNvPr id="7" name="AutoShape 7"/>
          <p:cNvSpPr/>
          <p:nvPr/>
        </p:nvSpPr>
        <p:spPr>
          <a:xfrm>
            <a:off x="7480871" y="3148268"/>
            <a:ext cx="9778429" cy="1858333"/>
          </a:xfrm>
          <a:prstGeom prst="rect">
            <a:avLst/>
          </a:prstGeom>
          <a:solidFill>
            <a:srgbClr val="0B0F1E"/>
          </a:solidFill>
        </p:spPr>
      </p:sp>
      <p:grpSp>
        <p:nvGrpSpPr>
          <p:cNvPr id="8" name="Group 8"/>
          <p:cNvGrpSpPr/>
          <p:nvPr/>
        </p:nvGrpSpPr>
        <p:grpSpPr>
          <a:xfrm>
            <a:off x="7994910" y="1402412"/>
            <a:ext cx="8925476" cy="1110910"/>
            <a:chOff x="0" y="0"/>
            <a:chExt cx="11900635" cy="1481213"/>
          </a:xfrm>
        </p:grpSpPr>
        <p:sp>
          <p:nvSpPr>
            <p:cNvPr id="9" name="TextBox 9"/>
            <p:cNvSpPr txBox="1"/>
            <p:nvPr/>
          </p:nvSpPr>
          <p:spPr>
            <a:xfrm>
              <a:off x="0" y="-123825"/>
              <a:ext cx="11900635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PENDIDIKAN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67168"/>
              <a:ext cx="11900635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994910" y="7743167"/>
            <a:ext cx="8750352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60"/>
              </a:lnSpc>
            </a:pPr>
            <a:r>
              <a:rPr lang="en-US" sz="3000" spc="270">
                <a:solidFill>
                  <a:srgbClr val="FAFDFF"/>
                </a:solidFill>
                <a:latin typeface="Poppins Medium Bold"/>
              </a:rPr>
              <a:t>KELUARGA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994910" y="5641548"/>
            <a:ext cx="8750352" cy="1110910"/>
            <a:chOff x="0" y="0"/>
            <a:chExt cx="11667136" cy="148121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23825"/>
              <a:ext cx="11667136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LINGKUNGAN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67168"/>
              <a:ext cx="1166713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94910" y="3521980"/>
            <a:ext cx="8750352" cy="1110910"/>
            <a:chOff x="0" y="0"/>
            <a:chExt cx="11667136" cy="148121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23825"/>
              <a:ext cx="11667136" cy="723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60"/>
                </a:lnSpc>
              </a:pPr>
              <a:r>
                <a:rPr lang="en-US" sz="3000" spc="270">
                  <a:solidFill>
                    <a:srgbClr val="FAFDFF"/>
                  </a:solidFill>
                  <a:latin typeface="Poppins Medium Bold"/>
                </a:rPr>
                <a:t>EKONOMI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67168"/>
              <a:ext cx="11667136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1028700"/>
            <a:ext cx="5676423" cy="5096387"/>
            <a:chOff x="0" y="0"/>
            <a:chExt cx="7568564" cy="679518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9050"/>
              <a:ext cx="7568564" cy="5706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65"/>
                </a:lnSpc>
              </a:pPr>
              <a:r>
                <a:rPr lang="en-US" sz="5500" spc="330">
                  <a:solidFill>
                    <a:srgbClr val="0B0F1E"/>
                  </a:solidFill>
                  <a:latin typeface="Poppins Bold"/>
                </a:rPr>
                <a:t>KENDALA PENANGANAN COVID-19 DARI KULTUR BUDAYA</a:t>
              </a: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146187"/>
              <a:ext cx="3090451" cy="648995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28700" y="8918575"/>
            <a:ext cx="3855601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160">
                <a:solidFill>
                  <a:srgbClr val="0B0F1E"/>
                </a:solidFill>
                <a:latin typeface="Poppins Medium"/>
              </a:rPr>
              <a:t>#MindfulnessAtWork</a:t>
            </a: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145</Words>
  <Application>Microsoft Office PowerPoint</Application>
  <PresentationFormat>Custom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Magz Bold Italics</vt:lpstr>
      <vt:lpstr>Yeseva One</vt:lpstr>
      <vt:lpstr>Book Antiqua</vt:lpstr>
      <vt:lpstr>Poppins Medium Bold</vt:lpstr>
      <vt:lpstr>Barlow Condensed Bold Bold Italics</vt:lpstr>
      <vt:lpstr>Permanent Marker</vt:lpstr>
      <vt:lpstr>Poppins Bold</vt:lpstr>
      <vt:lpstr>Poppins Medium</vt:lpstr>
      <vt:lpstr>Wingdings 2</vt:lpstr>
      <vt:lpstr>Wingdings</vt:lpstr>
      <vt:lpstr>Wingdings 3</vt:lpstr>
      <vt:lpstr>Lucida Sans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sTIGMA DAN DISKIRMINASI covid-19</dc:title>
  <cp:lastModifiedBy>warnet</cp:lastModifiedBy>
  <cp:revision>6</cp:revision>
  <dcterms:created xsi:type="dcterms:W3CDTF">2006-08-16T00:00:00Z</dcterms:created>
  <dcterms:modified xsi:type="dcterms:W3CDTF">2020-08-15T09:46:31Z</dcterms:modified>
  <dc:identifier>DAEE7YZVj94</dc:identifier>
</cp:coreProperties>
</file>